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1001" r:id="rId2"/>
    <p:sldId id="1004" r:id="rId3"/>
    <p:sldId id="1008" r:id="rId4"/>
    <p:sldId id="264"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FBCF8F1-F15D-4F10-8148-8834310884FF}">
          <p14:sldIdLst/>
        </p14:section>
        <p14:section name="Contenido" id="{6F3C7385-D89C-4A4C-A52D-9F5DFCA7B847}">
          <p14:sldIdLst>
            <p14:sldId id="1001"/>
            <p14:sldId id="1004"/>
            <p14:sldId id="1008"/>
          </p14:sldIdLst>
        </p14:section>
        <p14:section name="Finalización" id="{7FEE25F7-616B-4E47-BFB0-2EEAD330165E}">
          <p14:sldIdLst>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Libia De la Cruz Villota" initials="MLDlCV" lastIdx="1" clrIdx="0">
    <p:extLst>
      <p:ext uri="{19B8F6BF-5375-455C-9EA6-DF929625EA0E}">
        <p15:presenceInfo xmlns:p15="http://schemas.microsoft.com/office/powerpoint/2012/main" userId="Monica Libia De la Cruz Villo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C98"/>
    <a:srgbClr val="9D76A8"/>
    <a:srgbClr val="F7DDFD"/>
    <a:srgbClr val="984A96"/>
    <a:srgbClr val="885ECC"/>
    <a:srgbClr val="552363"/>
    <a:srgbClr val="37666E"/>
    <a:srgbClr val="4B8A94"/>
    <a:srgbClr val="004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p:restoredTop sz="94659"/>
  </p:normalViewPr>
  <p:slideViewPr>
    <p:cSldViewPr snapToGrid="0" snapToObjects="1">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Libia De la Cruz Villota" userId="8766dccb-80ea-4e24-b1cd-4c63fa191c4d" providerId="ADAL" clId="{4E79FA7E-49EE-45D2-B79C-1AD6B2E1AE45}"/>
    <pc:docChg chg="custSel delSld modSld modSection">
      <pc:chgData name="Monica Libia De la Cruz Villota" userId="8766dccb-80ea-4e24-b1cd-4c63fa191c4d" providerId="ADAL" clId="{4E79FA7E-49EE-45D2-B79C-1AD6B2E1AE45}" dt="2023-01-30T21:59:50.723" v="4" actId="47"/>
      <pc:docMkLst>
        <pc:docMk/>
      </pc:docMkLst>
      <pc:sldChg chg="del">
        <pc:chgData name="Monica Libia De la Cruz Villota" userId="8766dccb-80ea-4e24-b1cd-4c63fa191c4d" providerId="ADAL" clId="{4E79FA7E-49EE-45D2-B79C-1AD6B2E1AE45}" dt="2023-01-30T21:59:36.497" v="1" actId="47"/>
        <pc:sldMkLst>
          <pc:docMk/>
          <pc:sldMk cId="1402403318" sldId="258"/>
        </pc:sldMkLst>
      </pc:sldChg>
      <pc:sldChg chg="del">
        <pc:chgData name="Monica Libia De la Cruz Villota" userId="8766dccb-80ea-4e24-b1cd-4c63fa191c4d" providerId="ADAL" clId="{4E79FA7E-49EE-45D2-B79C-1AD6B2E1AE45}" dt="2023-01-30T21:59:50.723" v="4" actId="47"/>
        <pc:sldMkLst>
          <pc:docMk/>
          <pc:sldMk cId="220493604" sldId="975"/>
        </pc:sldMkLst>
      </pc:sldChg>
      <pc:sldChg chg="del">
        <pc:chgData name="Monica Libia De la Cruz Villota" userId="8766dccb-80ea-4e24-b1cd-4c63fa191c4d" providerId="ADAL" clId="{4E79FA7E-49EE-45D2-B79C-1AD6B2E1AE45}" dt="2023-01-30T21:59:50.723" v="4" actId="47"/>
        <pc:sldMkLst>
          <pc:docMk/>
          <pc:sldMk cId="1975893927" sldId="981"/>
        </pc:sldMkLst>
      </pc:sldChg>
      <pc:sldChg chg="delSp mod">
        <pc:chgData name="Monica Libia De la Cruz Villota" userId="8766dccb-80ea-4e24-b1cd-4c63fa191c4d" providerId="ADAL" clId="{4E79FA7E-49EE-45D2-B79C-1AD6B2E1AE45}" dt="2023-01-30T21:59:41.523" v="2" actId="478"/>
        <pc:sldMkLst>
          <pc:docMk/>
          <pc:sldMk cId="1401038969" sldId="1004"/>
        </pc:sldMkLst>
        <pc:spChg chg="del">
          <ac:chgData name="Monica Libia De la Cruz Villota" userId="8766dccb-80ea-4e24-b1cd-4c63fa191c4d" providerId="ADAL" clId="{4E79FA7E-49EE-45D2-B79C-1AD6B2E1AE45}" dt="2023-01-30T21:59:41.523" v="2" actId="478"/>
          <ac:spMkLst>
            <pc:docMk/>
            <pc:sldMk cId="1401038969" sldId="1004"/>
            <ac:spMk id="14" creationId="{C8E3D74B-EC61-4295-8708-A5CD5A7E2A9A}"/>
          </ac:spMkLst>
        </pc:spChg>
      </pc:sldChg>
      <pc:sldChg chg="delSp mod">
        <pc:chgData name="Monica Libia De la Cruz Villota" userId="8766dccb-80ea-4e24-b1cd-4c63fa191c4d" providerId="ADAL" clId="{4E79FA7E-49EE-45D2-B79C-1AD6B2E1AE45}" dt="2023-01-30T21:59:44.599" v="3" actId="478"/>
        <pc:sldMkLst>
          <pc:docMk/>
          <pc:sldMk cId="3788952868" sldId="1008"/>
        </pc:sldMkLst>
        <pc:spChg chg="del">
          <ac:chgData name="Monica Libia De la Cruz Villota" userId="8766dccb-80ea-4e24-b1cd-4c63fa191c4d" providerId="ADAL" clId="{4E79FA7E-49EE-45D2-B79C-1AD6B2E1AE45}" dt="2023-01-30T21:59:44.599" v="3" actId="478"/>
          <ac:spMkLst>
            <pc:docMk/>
            <pc:sldMk cId="3788952868" sldId="1008"/>
            <ac:spMk id="14" creationId="{C8E3D74B-EC61-4295-8708-A5CD5A7E2A9A}"/>
          </ac:spMkLst>
        </pc:spChg>
      </pc:sldChg>
      <pc:sldChg chg="del">
        <pc:chgData name="Monica Libia De la Cruz Villota" userId="8766dccb-80ea-4e24-b1cd-4c63fa191c4d" providerId="ADAL" clId="{4E79FA7E-49EE-45D2-B79C-1AD6B2E1AE45}" dt="2023-01-30T21:57:31.458" v="0" actId="47"/>
        <pc:sldMkLst>
          <pc:docMk/>
          <pc:sldMk cId="2326277709" sldId="1010"/>
        </pc:sldMkLst>
      </pc:sldChg>
      <pc:sldChg chg="del">
        <pc:chgData name="Monica Libia De la Cruz Villota" userId="8766dccb-80ea-4e24-b1cd-4c63fa191c4d" providerId="ADAL" clId="{4E79FA7E-49EE-45D2-B79C-1AD6B2E1AE45}" dt="2023-01-30T21:57:31.458" v="0" actId="47"/>
        <pc:sldMkLst>
          <pc:docMk/>
          <pc:sldMk cId="1442425683" sldId="1011"/>
        </pc:sldMkLst>
      </pc:sldChg>
      <pc:sldChg chg="del">
        <pc:chgData name="Monica Libia De la Cruz Villota" userId="8766dccb-80ea-4e24-b1cd-4c63fa191c4d" providerId="ADAL" clId="{4E79FA7E-49EE-45D2-B79C-1AD6B2E1AE45}" dt="2023-01-30T21:57:31.458" v="0" actId="47"/>
        <pc:sldMkLst>
          <pc:docMk/>
          <pc:sldMk cId="3692918142" sldId="1012"/>
        </pc:sldMkLst>
      </pc:sldChg>
      <pc:sldChg chg="del">
        <pc:chgData name="Monica Libia De la Cruz Villota" userId="8766dccb-80ea-4e24-b1cd-4c63fa191c4d" providerId="ADAL" clId="{4E79FA7E-49EE-45D2-B79C-1AD6B2E1AE45}" dt="2023-01-30T21:57:31.458" v="0" actId="47"/>
        <pc:sldMkLst>
          <pc:docMk/>
          <pc:sldMk cId="2825563918" sldId="1013"/>
        </pc:sldMkLst>
      </pc:sldChg>
      <pc:sldChg chg="del">
        <pc:chgData name="Monica Libia De la Cruz Villota" userId="8766dccb-80ea-4e24-b1cd-4c63fa191c4d" providerId="ADAL" clId="{4E79FA7E-49EE-45D2-B79C-1AD6B2E1AE45}" dt="2023-01-30T21:57:31.458" v="0" actId="47"/>
        <pc:sldMkLst>
          <pc:docMk/>
          <pc:sldMk cId="3421952289" sldId="1014"/>
        </pc:sldMkLst>
      </pc:sldChg>
      <pc:sldChg chg="del">
        <pc:chgData name="Monica Libia De la Cruz Villota" userId="8766dccb-80ea-4e24-b1cd-4c63fa191c4d" providerId="ADAL" clId="{4E79FA7E-49EE-45D2-B79C-1AD6B2E1AE45}" dt="2023-01-30T21:57:31.458" v="0" actId="47"/>
        <pc:sldMkLst>
          <pc:docMk/>
          <pc:sldMk cId="3974494118" sldId="1015"/>
        </pc:sldMkLst>
      </pc:sldChg>
      <pc:sldChg chg="del">
        <pc:chgData name="Monica Libia De la Cruz Villota" userId="8766dccb-80ea-4e24-b1cd-4c63fa191c4d" providerId="ADAL" clId="{4E79FA7E-49EE-45D2-B79C-1AD6B2E1AE45}" dt="2023-01-30T21:57:31.458" v="0" actId="47"/>
        <pc:sldMkLst>
          <pc:docMk/>
          <pc:sldMk cId="2164178908" sldId="1017"/>
        </pc:sldMkLst>
      </pc:sldChg>
      <pc:sldChg chg="del">
        <pc:chgData name="Monica Libia De la Cruz Villota" userId="8766dccb-80ea-4e24-b1cd-4c63fa191c4d" providerId="ADAL" clId="{4E79FA7E-49EE-45D2-B79C-1AD6B2E1AE45}" dt="2023-01-30T21:59:50.723" v="4" actId="47"/>
        <pc:sldMkLst>
          <pc:docMk/>
          <pc:sldMk cId="2232098897" sldId="2898"/>
        </pc:sldMkLst>
      </pc:sldChg>
      <pc:sldChg chg="del">
        <pc:chgData name="Monica Libia De la Cruz Villota" userId="8766dccb-80ea-4e24-b1cd-4c63fa191c4d" providerId="ADAL" clId="{4E79FA7E-49EE-45D2-B79C-1AD6B2E1AE45}" dt="2023-01-30T21:59:50.723" v="4" actId="47"/>
        <pc:sldMkLst>
          <pc:docMk/>
          <pc:sldMk cId="3830196946" sldId="2899"/>
        </pc:sldMkLst>
      </pc:sldChg>
      <pc:sldChg chg="del">
        <pc:chgData name="Monica Libia De la Cruz Villota" userId="8766dccb-80ea-4e24-b1cd-4c63fa191c4d" providerId="ADAL" clId="{4E79FA7E-49EE-45D2-B79C-1AD6B2E1AE45}" dt="2023-01-30T21:59:50.723" v="4" actId="47"/>
        <pc:sldMkLst>
          <pc:docMk/>
          <pc:sldMk cId="3185370057" sldId="29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F98A7-FA05-4D74-BEB5-3E6F41E403B2}" type="datetimeFigureOut">
              <a:rPr lang="es-CO" smtClean="0"/>
              <a:t>30/01/2023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A6372-9A1F-49B6-A5CF-2EF62DF18340}" type="slidenum">
              <a:rPr lang="es-CO" smtClean="0"/>
              <a:t>‹Nº›</a:t>
            </a:fld>
            <a:endParaRPr lang="es-CO"/>
          </a:p>
        </p:txBody>
      </p:sp>
    </p:spTree>
    <p:extLst>
      <p:ext uri="{BB962C8B-B14F-4D97-AF65-F5344CB8AC3E}">
        <p14:creationId xmlns:p14="http://schemas.microsoft.com/office/powerpoint/2010/main" val="55052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7ECEE-0E1B-3F42-AC08-ED9D70D7A03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5EBAFD6-335D-624D-B246-FA5B0596C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8CC543C-918B-334E-ABE6-1C2AC23DF538}"/>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413FECAB-4006-B44B-A2A9-2ED20815F0D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EFEEDF-25BD-6846-AA1A-251ACF7BB368}"/>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11" name="Imagen 10">
            <a:extLst>
              <a:ext uri="{FF2B5EF4-FFF2-40B4-BE49-F238E27FC236}">
                <a16:creationId xmlns:a16="http://schemas.microsoft.com/office/drawing/2014/main" id="{566617A1-24DF-42D8-8BC8-4100D7AB8F31}"/>
              </a:ext>
            </a:extLst>
          </p:cNvPr>
          <p:cNvPicPr>
            <a:picLocks noChangeAspect="1"/>
          </p:cNvPicPr>
          <p:nvPr userDrawn="1"/>
        </p:nvPicPr>
        <p:blipFill>
          <a:blip r:embed="rId2"/>
          <a:stretch>
            <a:fillRect/>
          </a:stretch>
        </p:blipFill>
        <p:spPr>
          <a:xfrm>
            <a:off x="0" y="-75412"/>
            <a:ext cx="12192000" cy="7008824"/>
          </a:xfrm>
          <a:prstGeom prst="rect">
            <a:avLst/>
          </a:prstGeom>
        </p:spPr>
      </p:pic>
      <p:pic>
        <p:nvPicPr>
          <p:cNvPr id="12" name="Imagen 11">
            <a:extLst>
              <a:ext uri="{FF2B5EF4-FFF2-40B4-BE49-F238E27FC236}">
                <a16:creationId xmlns:a16="http://schemas.microsoft.com/office/drawing/2014/main" id="{5B92A456-623A-41CC-A5F0-42C6E88BDF1C}"/>
              </a:ext>
            </a:extLst>
          </p:cNvPr>
          <p:cNvPicPr>
            <a:picLocks noChangeAspect="1"/>
          </p:cNvPicPr>
          <p:nvPr userDrawn="1"/>
        </p:nvPicPr>
        <p:blipFill rotWithShape="1">
          <a:blip r:embed="rId3"/>
          <a:srcRect l="98192"/>
          <a:stretch/>
        </p:blipFill>
        <p:spPr>
          <a:xfrm>
            <a:off x="11971606" y="-13855"/>
            <a:ext cx="220394" cy="6819444"/>
          </a:xfrm>
          <a:prstGeom prst="rect">
            <a:avLst/>
          </a:prstGeom>
        </p:spPr>
      </p:pic>
    </p:spTree>
    <p:extLst>
      <p:ext uri="{BB962C8B-B14F-4D97-AF65-F5344CB8AC3E}">
        <p14:creationId xmlns:p14="http://schemas.microsoft.com/office/powerpoint/2010/main" val="19425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8536-962A-D148-9191-DD73BDFE7F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7A81FBA-9E5A-8E42-BFCB-9E695943E049}"/>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1287C8F-76A9-944C-BE29-C59DE6E2834B}"/>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ABDCC767-A0F5-624C-962C-8BB8632D9E5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E6F3BA9-20F0-9D4D-ADE0-63192DB0913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id="{49BB5B92-74BC-4BE4-8864-254CB93A5C6F}"/>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F97C6D70-46A0-4B8A-A552-CFD7FC784BD7}"/>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206071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399ECA-5F6C-FA43-9D8B-1749039179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81D9C37-3C45-7340-920A-08C972D2D224}"/>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3691B49D-9C6D-5642-8F71-D85192DA01C1}"/>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559125E5-BD2E-154A-9579-ED5709FE4B9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FF70712-5DE9-A34A-8FF1-BF60057D407D}"/>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id="{D1CEC0BC-922F-484D-A169-7B8720653049}"/>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B9602D62-51DF-456A-906E-FAD724FDDF69}"/>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275519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F40C8-E776-2645-9D27-7E89A1C1FF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83E65E-A0A4-504F-BC61-A3A46237C84F}"/>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99C3316-529A-814F-8982-08BC77E6F632}"/>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F6B1CCC1-DEC4-0549-8FB1-85DF5C73E13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DC8BF76-F20E-A04B-9DD6-947230574AF8}"/>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7" name="Triángulo rectángulo 6">
            <a:extLst>
              <a:ext uri="{FF2B5EF4-FFF2-40B4-BE49-F238E27FC236}">
                <a16:creationId xmlns:a16="http://schemas.microsoft.com/office/drawing/2014/main" id="{88DDA5C6-AF91-48D8-8352-E87D3B411C82}"/>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454BA5DB-CDCE-49F5-931A-10E1695811BA}"/>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399870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625A8-0B51-8D45-87F1-8096FF17C01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E9A6D0D-3297-EC41-9879-39FCE2AEE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A15700B-C90D-CA44-805F-60FB218312B0}"/>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A7FE96D1-E8A5-7F4A-B288-26FC660BD2D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B139177-B502-B142-B5F8-602D560D45C0}"/>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7" name="Imagen 6">
            <a:extLst>
              <a:ext uri="{FF2B5EF4-FFF2-40B4-BE49-F238E27FC236}">
                <a16:creationId xmlns:a16="http://schemas.microsoft.com/office/drawing/2014/main" id="{6C50DD42-417D-41AD-992A-6F5028161995}"/>
              </a:ext>
            </a:extLst>
          </p:cNvPr>
          <p:cNvPicPr>
            <a:picLocks noChangeAspect="1"/>
          </p:cNvPicPr>
          <p:nvPr userDrawn="1"/>
        </p:nvPicPr>
        <p:blipFill>
          <a:blip r:embed="rId2"/>
          <a:stretch>
            <a:fillRect/>
          </a:stretch>
        </p:blipFill>
        <p:spPr>
          <a:xfrm>
            <a:off x="11633200" y="0"/>
            <a:ext cx="558800" cy="6858000"/>
          </a:xfrm>
          <a:prstGeom prst="rect">
            <a:avLst/>
          </a:prstGeom>
        </p:spPr>
      </p:pic>
      <p:sp>
        <p:nvSpPr>
          <p:cNvPr id="8" name="Triángulo rectángulo 7">
            <a:extLst>
              <a:ext uri="{FF2B5EF4-FFF2-40B4-BE49-F238E27FC236}">
                <a16:creationId xmlns:a16="http://schemas.microsoft.com/office/drawing/2014/main" id="{A4A09FB3-3020-48C3-BD29-BEA426A486CE}"/>
              </a:ext>
            </a:extLst>
          </p:cNvPr>
          <p:cNvSpPr/>
          <p:nvPr userDrawn="1"/>
        </p:nvSpPr>
        <p:spPr>
          <a:xfrm>
            <a:off x="0" y="5447424"/>
            <a:ext cx="358601" cy="1410575"/>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2918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0BEBD-3203-4941-B202-91AECCFB3F6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E7DABA1-21EF-4245-9061-89F08A69DCE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11569133-A1F6-B545-9624-B8182AE9B0B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E1431B26-AE88-C74E-8CAC-15B95D4ACFC0}"/>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6" name="Marcador de pie de página 5">
            <a:extLst>
              <a:ext uri="{FF2B5EF4-FFF2-40B4-BE49-F238E27FC236}">
                <a16:creationId xmlns:a16="http://schemas.microsoft.com/office/drawing/2014/main" id="{C88A7BB6-1096-134C-8E1C-1636CA8F0F9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0845DE1-C353-9A4E-8C6E-5EA30FA8550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8" name="Triángulo rectángulo 7">
            <a:extLst>
              <a:ext uri="{FF2B5EF4-FFF2-40B4-BE49-F238E27FC236}">
                <a16:creationId xmlns:a16="http://schemas.microsoft.com/office/drawing/2014/main" id="{79D889BF-31D8-4D4D-B5C0-BE842451AC4D}"/>
              </a:ext>
            </a:extLst>
          </p:cNvPr>
          <p:cNvSpPr/>
          <p:nvPr userDrawn="1"/>
        </p:nvSpPr>
        <p:spPr>
          <a:xfrm rot="10800000">
            <a:off x="11800406" y="-1"/>
            <a:ext cx="391591" cy="6858000"/>
          </a:xfrm>
          <a:prstGeom prst="rtTriangle">
            <a:avLst/>
          </a:prstGeom>
          <a:solidFill>
            <a:srgbClr val="924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5F03A5AD-8188-4A40-8E15-AE2510368915}"/>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146398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55B6F-0E57-904A-8F72-C56CEB8004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BE1F2F-72AB-124B-B6E1-B3BF51A48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365C9E12-667A-BF4A-AF85-744E30D3C143}"/>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D2EF9912-E58D-BF48-AEEF-8D7281F0B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2E39F3AB-7996-034C-9A2C-C4C1B9EC26A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3EA20264-E361-2544-9AC9-919BCF036C9C}"/>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8" name="Marcador de pie de página 7">
            <a:extLst>
              <a:ext uri="{FF2B5EF4-FFF2-40B4-BE49-F238E27FC236}">
                <a16:creationId xmlns:a16="http://schemas.microsoft.com/office/drawing/2014/main" id="{03CE2D16-C2CD-0D4C-9D40-DFC36B9A38F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357CF76-6C41-0F49-8D4F-6AF0DD8EA302}"/>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10" name="Imagen 9">
            <a:extLst>
              <a:ext uri="{FF2B5EF4-FFF2-40B4-BE49-F238E27FC236}">
                <a16:creationId xmlns:a16="http://schemas.microsoft.com/office/drawing/2014/main" id="{7CBC71C9-B307-473F-AC0E-C4971EEB7D93}"/>
              </a:ext>
            </a:extLst>
          </p:cNvPr>
          <p:cNvPicPr>
            <a:picLocks noChangeAspect="1"/>
          </p:cNvPicPr>
          <p:nvPr userDrawn="1"/>
        </p:nvPicPr>
        <p:blipFill>
          <a:blip r:embed="rId2"/>
          <a:stretch>
            <a:fillRect/>
          </a:stretch>
        </p:blipFill>
        <p:spPr>
          <a:xfrm>
            <a:off x="10548257" y="5950529"/>
            <a:ext cx="1401526" cy="759606"/>
          </a:xfrm>
          <a:prstGeom prst="rect">
            <a:avLst/>
          </a:prstGeom>
        </p:spPr>
      </p:pic>
    </p:spTree>
    <p:extLst>
      <p:ext uri="{BB962C8B-B14F-4D97-AF65-F5344CB8AC3E}">
        <p14:creationId xmlns:p14="http://schemas.microsoft.com/office/powerpoint/2010/main" val="38039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024C8-2026-C44B-B28B-5684B36393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677378E-35BF-034F-880A-6A67D7D4D057}"/>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4" name="Marcador de pie de página 3">
            <a:extLst>
              <a:ext uri="{FF2B5EF4-FFF2-40B4-BE49-F238E27FC236}">
                <a16:creationId xmlns:a16="http://schemas.microsoft.com/office/drawing/2014/main" id="{EB15F9CB-F083-8D42-A0A8-B1A24FEDFAE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95DC220-115B-ED46-BF07-871AB5C02AAA}"/>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6" name="Rectángulo 5">
            <a:extLst>
              <a:ext uri="{FF2B5EF4-FFF2-40B4-BE49-F238E27FC236}">
                <a16:creationId xmlns:a16="http://schemas.microsoft.com/office/drawing/2014/main" id="{381A3DDE-BC1E-4CCF-B72A-5AEBCF1DDB40}"/>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89AF342B-2D08-4D2D-A0EA-C7050C7AF5D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96739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3C8D89-F1B5-B343-935A-ABB91A63D5A3}"/>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3" name="Marcador de pie de página 2">
            <a:extLst>
              <a:ext uri="{FF2B5EF4-FFF2-40B4-BE49-F238E27FC236}">
                <a16:creationId xmlns:a16="http://schemas.microsoft.com/office/drawing/2014/main" id="{B100CD7F-6755-3F4A-86E8-5036BABF694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A81320B-CC21-294A-911D-9E1F47B86FB7}"/>
              </a:ext>
            </a:extLst>
          </p:cNvPr>
          <p:cNvSpPr>
            <a:spLocks noGrp="1"/>
          </p:cNvSpPr>
          <p:nvPr>
            <p:ph type="sldNum" sz="quarter" idx="12"/>
          </p:nvPr>
        </p:nvSpPr>
        <p:spPr/>
        <p:txBody>
          <a:bodyPr/>
          <a:lstStyle/>
          <a:p>
            <a:fld id="{762037FB-D9BE-4940-B68B-A5178861E914}" type="slidenum">
              <a:rPr lang="es-CO" smtClean="0"/>
              <a:t>‹Nº›</a:t>
            </a:fld>
            <a:endParaRPr lang="es-CO"/>
          </a:p>
        </p:txBody>
      </p:sp>
      <p:pic>
        <p:nvPicPr>
          <p:cNvPr id="5" name="Imagen 4">
            <a:extLst>
              <a:ext uri="{FF2B5EF4-FFF2-40B4-BE49-F238E27FC236}">
                <a16:creationId xmlns:a16="http://schemas.microsoft.com/office/drawing/2014/main" id="{E745B5AB-B0A7-4E57-B214-051AB324B304}"/>
              </a:ext>
            </a:extLst>
          </p:cNvPr>
          <p:cNvPicPr>
            <a:picLocks noChangeAspect="1"/>
          </p:cNvPicPr>
          <p:nvPr userDrawn="1"/>
        </p:nvPicPr>
        <p:blipFill>
          <a:blip r:embed="rId2"/>
          <a:stretch>
            <a:fillRect/>
          </a:stretch>
        </p:blipFill>
        <p:spPr>
          <a:xfrm>
            <a:off x="0" y="-75412"/>
            <a:ext cx="12192000" cy="7008824"/>
          </a:xfrm>
          <a:prstGeom prst="rect">
            <a:avLst/>
          </a:prstGeom>
        </p:spPr>
      </p:pic>
      <p:sp>
        <p:nvSpPr>
          <p:cNvPr id="6" name="CuadroTexto 5">
            <a:extLst>
              <a:ext uri="{FF2B5EF4-FFF2-40B4-BE49-F238E27FC236}">
                <a16:creationId xmlns:a16="http://schemas.microsoft.com/office/drawing/2014/main" id="{E02360E4-3329-40DA-B4EF-32E4F8721899}"/>
              </a:ext>
            </a:extLst>
          </p:cNvPr>
          <p:cNvSpPr txBox="1"/>
          <p:nvPr userDrawn="1"/>
        </p:nvSpPr>
        <p:spPr>
          <a:xfrm>
            <a:off x="4109751" y="2892120"/>
            <a:ext cx="4314771" cy="1107996"/>
          </a:xfrm>
          <a:prstGeom prst="rect">
            <a:avLst/>
          </a:prstGeom>
          <a:noFill/>
        </p:spPr>
        <p:txBody>
          <a:bodyPr wrap="none" rtlCol="0">
            <a:spAutoFit/>
          </a:bodyPr>
          <a:lstStyle/>
          <a:p>
            <a:r>
              <a:rPr lang="es-CO" sz="6600" b="1" spc="-150" dirty="0">
                <a:solidFill>
                  <a:srgbClr val="552363"/>
                </a:solidFill>
                <a:latin typeface="Arial Black" panose="020B0604020202020204" pitchFamily="34" charset="0"/>
                <a:cs typeface="Arial Black" panose="020B0604020202020204" pitchFamily="34" charset="0"/>
                <a:sym typeface="Calibri"/>
              </a:rPr>
              <a:t>GRACIAS</a:t>
            </a:r>
            <a:endParaRPr lang="es-CO" sz="6000" spc="-150" dirty="0">
              <a:solidFill>
                <a:srgbClr val="822C98"/>
              </a:solidFill>
              <a:latin typeface="Arial Black" panose="020B0A04020102020204" pitchFamily="34" charset="0"/>
            </a:endParaRPr>
          </a:p>
        </p:txBody>
      </p:sp>
      <p:pic>
        <p:nvPicPr>
          <p:cNvPr id="7" name="Imagen 6">
            <a:extLst>
              <a:ext uri="{FF2B5EF4-FFF2-40B4-BE49-F238E27FC236}">
                <a16:creationId xmlns:a16="http://schemas.microsoft.com/office/drawing/2014/main" id="{22262F9B-E1D8-4BB1-A800-17D22BDB2072}"/>
              </a:ext>
            </a:extLst>
          </p:cNvPr>
          <p:cNvPicPr>
            <a:picLocks noChangeAspect="1"/>
          </p:cNvPicPr>
          <p:nvPr userDrawn="1"/>
        </p:nvPicPr>
        <p:blipFill>
          <a:blip r:embed="rId3"/>
          <a:stretch>
            <a:fillRect/>
          </a:stretch>
        </p:blipFill>
        <p:spPr>
          <a:xfrm>
            <a:off x="5366459" y="5195945"/>
            <a:ext cx="1801355" cy="976308"/>
          </a:xfrm>
          <a:prstGeom prst="rect">
            <a:avLst/>
          </a:prstGeom>
        </p:spPr>
      </p:pic>
    </p:spTree>
    <p:extLst>
      <p:ext uri="{BB962C8B-B14F-4D97-AF65-F5344CB8AC3E}">
        <p14:creationId xmlns:p14="http://schemas.microsoft.com/office/powerpoint/2010/main" val="11762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FCC70-77FB-2C4C-9AEB-62911705A1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736195F-69D9-0E4A-84E5-1C7BF58AA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D1C1C936-77D7-804C-90B7-7A79178B6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95ED54E2-03DB-CD42-9E17-ECDBADE8B44B}"/>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6" name="Marcador de pie de página 5">
            <a:extLst>
              <a:ext uri="{FF2B5EF4-FFF2-40B4-BE49-F238E27FC236}">
                <a16:creationId xmlns:a16="http://schemas.microsoft.com/office/drawing/2014/main" id="{F7BFAB5C-53DA-9743-AC0A-1A65256481E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0E62BA3-F5F7-7F43-9FD1-2C364B103C91}"/>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8" name="Rectángulo 7">
            <a:extLst>
              <a:ext uri="{FF2B5EF4-FFF2-40B4-BE49-F238E27FC236}">
                <a16:creationId xmlns:a16="http://schemas.microsoft.com/office/drawing/2014/main" id="{02E7A03A-4C82-4B21-BC0B-7A389E7508F5}"/>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32C7FC89-F18F-42CA-84FF-68F877A0C55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167090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986AA-6A71-8F46-A8FC-B9DB6362D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3735CA4-F8A3-564B-8785-D9AC16099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DC22A3A-3667-574F-9088-DE0CF166F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EB820727-783C-9045-97B4-C76E45ED28D5}"/>
              </a:ext>
            </a:extLst>
          </p:cNvPr>
          <p:cNvSpPr>
            <a:spLocks noGrp="1"/>
          </p:cNvSpPr>
          <p:nvPr>
            <p:ph type="dt" sz="half" idx="10"/>
          </p:nvPr>
        </p:nvSpPr>
        <p:spPr/>
        <p:txBody>
          <a:bodyPr/>
          <a:lstStyle/>
          <a:p>
            <a:fld id="{AC47E634-EC4D-6242-AC43-4D4A1FEC8181}" type="datetimeFigureOut">
              <a:rPr lang="es-CO" smtClean="0"/>
              <a:t>30/01/2023</a:t>
            </a:fld>
            <a:endParaRPr lang="es-CO"/>
          </a:p>
        </p:txBody>
      </p:sp>
      <p:sp>
        <p:nvSpPr>
          <p:cNvPr id="6" name="Marcador de pie de página 5">
            <a:extLst>
              <a:ext uri="{FF2B5EF4-FFF2-40B4-BE49-F238E27FC236}">
                <a16:creationId xmlns:a16="http://schemas.microsoft.com/office/drawing/2014/main" id="{C2910B27-FABD-2245-9E63-DE6159F5D3F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427378E-267D-DC4A-BFCF-53E643339B65}"/>
              </a:ext>
            </a:extLst>
          </p:cNvPr>
          <p:cNvSpPr>
            <a:spLocks noGrp="1"/>
          </p:cNvSpPr>
          <p:nvPr>
            <p:ph type="sldNum" sz="quarter" idx="12"/>
          </p:nvPr>
        </p:nvSpPr>
        <p:spPr/>
        <p:txBody>
          <a:bodyPr/>
          <a:lstStyle/>
          <a:p>
            <a:fld id="{762037FB-D9BE-4940-B68B-A5178861E914}" type="slidenum">
              <a:rPr lang="es-CO" smtClean="0"/>
              <a:t>‹Nº›</a:t>
            </a:fld>
            <a:endParaRPr lang="es-CO"/>
          </a:p>
        </p:txBody>
      </p:sp>
      <p:sp>
        <p:nvSpPr>
          <p:cNvPr id="10" name="Rectángulo 9">
            <a:extLst>
              <a:ext uri="{FF2B5EF4-FFF2-40B4-BE49-F238E27FC236}">
                <a16:creationId xmlns:a16="http://schemas.microsoft.com/office/drawing/2014/main" id="{9D0779AB-ED89-4EFD-A196-D84A84F81439}"/>
              </a:ext>
            </a:extLst>
          </p:cNvPr>
          <p:cNvSpPr/>
          <p:nvPr userDrawn="1"/>
        </p:nvSpPr>
        <p:spPr>
          <a:xfrm>
            <a:off x="8527648" y="0"/>
            <a:ext cx="3845586" cy="6858000"/>
          </a:xfrm>
          <a:prstGeom prst="rect">
            <a:avLst/>
          </a:prstGeom>
          <a:solidFill>
            <a:srgbClr val="984A96">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extLst>
              <a:ext uri="{FF2B5EF4-FFF2-40B4-BE49-F238E27FC236}">
                <a16:creationId xmlns:a16="http://schemas.microsoft.com/office/drawing/2014/main" id="{833BE377-0778-4D83-9A5A-AE18B042AF71}"/>
              </a:ext>
            </a:extLst>
          </p:cNvPr>
          <p:cNvPicPr>
            <a:picLocks noChangeAspect="1"/>
          </p:cNvPicPr>
          <p:nvPr userDrawn="1"/>
        </p:nvPicPr>
        <p:blipFill>
          <a:blip r:embed="rId2"/>
          <a:stretch>
            <a:fillRect/>
          </a:stretch>
        </p:blipFill>
        <p:spPr>
          <a:xfrm>
            <a:off x="11607800" y="4724400"/>
            <a:ext cx="584200" cy="2133600"/>
          </a:xfrm>
          <a:prstGeom prst="rect">
            <a:avLst/>
          </a:prstGeom>
        </p:spPr>
      </p:pic>
    </p:spTree>
    <p:extLst>
      <p:ext uri="{BB962C8B-B14F-4D97-AF65-F5344CB8AC3E}">
        <p14:creationId xmlns:p14="http://schemas.microsoft.com/office/powerpoint/2010/main" val="12877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8849F7-E45B-5C46-A542-5CE732830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F4C555D-BAEC-FF4D-96E0-DB701C06C5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D6CCF7C-E2A9-5B47-9F05-413062306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7E634-EC4D-6242-AC43-4D4A1FEC8181}" type="datetimeFigureOut">
              <a:rPr lang="es-CO" smtClean="0"/>
              <a:t>30/01/2023</a:t>
            </a:fld>
            <a:endParaRPr lang="es-CO"/>
          </a:p>
        </p:txBody>
      </p:sp>
      <p:sp>
        <p:nvSpPr>
          <p:cNvPr id="5" name="Marcador de pie de página 4">
            <a:extLst>
              <a:ext uri="{FF2B5EF4-FFF2-40B4-BE49-F238E27FC236}">
                <a16:creationId xmlns:a16="http://schemas.microsoft.com/office/drawing/2014/main" id="{DA76AA1E-431C-6E4E-99C9-44991119A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DD96D5D-299E-9D42-9A2F-4B5DF7579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037FB-D9BE-4940-B68B-A5178861E914}" type="slidenum">
              <a:rPr lang="es-CO" smtClean="0"/>
              <a:t>‹Nº›</a:t>
            </a:fld>
            <a:endParaRPr lang="es-CO"/>
          </a:p>
        </p:txBody>
      </p:sp>
    </p:spTree>
    <p:extLst>
      <p:ext uri="{BB962C8B-B14F-4D97-AF65-F5344CB8AC3E}">
        <p14:creationId xmlns:p14="http://schemas.microsoft.com/office/powerpoint/2010/main" val="3139797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8F35F51-FADE-40B3-AF5C-7827399C4500}"/>
              </a:ext>
            </a:extLst>
          </p:cNvPr>
          <p:cNvSpPr txBox="1">
            <a:spLocks/>
          </p:cNvSpPr>
          <p:nvPr/>
        </p:nvSpPr>
        <p:spPr bwMode="auto">
          <a:xfrm>
            <a:off x="2351088" y="2432483"/>
            <a:ext cx="7065962" cy="165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defRPr/>
            </a:pPr>
            <a:r>
              <a:rPr lang="es-CO" altLang="es-ES" sz="3200" b="1" dirty="0">
                <a:solidFill>
                  <a:srgbClr val="9D76A8"/>
                </a:solidFill>
                <a:latin typeface="+mn-lt"/>
              </a:rPr>
              <a:t>Plan de Seguridad de la Información</a:t>
            </a:r>
          </a:p>
          <a:p>
            <a:pPr algn="ctr" eaLnBrk="1" hangingPunct="1">
              <a:spcBef>
                <a:spcPct val="0"/>
              </a:spcBef>
              <a:buFontTx/>
              <a:buNone/>
              <a:defRPr/>
            </a:pPr>
            <a:endParaRPr lang="es-CO" altLang="es-ES" sz="3200" b="1" dirty="0">
              <a:solidFill>
                <a:srgbClr val="7030A0"/>
              </a:solidFill>
              <a:latin typeface="+mn-lt"/>
            </a:endParaRPr>
          </a:p>
        </p:txBody>
      </p:sp>
    </p:spTree>
    <p:extLst>
      <p:ext uri="{BB962C8B-B14F-4D97-AF65-F5344CB8AC3E}">
        <p14:creationId xmlns:p14="http://schemas.microsoft.com/office/powerpoint/2010/main" val="214979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58933" y="-812800"/>
            <a:ext cx="184731" cy="369332"/>
          </a:xfrm>
          <a:prstGeom prst="rect">
            <a:avLst/>
          </a:prstGeom>
          <a:noFill/>
        </p:spPr>
        <p:txBody>
          <a:bodyPr wrap="none" rtlCol="0">
            <a:spAutoFit/>
          </a:bodyPr>
          <a:lstStyle/>
          <a:p>
            <a:endParaRPr lang="es-ES_tradnl" dirty="0"/>
          </a:p>
        </p:txBody>
      </p:sp>
      <p:pic>
        <p:nvPicPr>
          <p:cNvPr id="12" name="Imagen 11">
            <a:extLst>
              <a:ext uri="{FF2B5EF4-FFF2-40B4-BE49-F238E27FC236}">
                <a16:creationId xmlns:a16="http://schemas.microsoft.com/office/drawing/2014/main" id="{BD8C106D-63AA-41A6-86A9-103DE97F3B2E}"/>
              </a:ext>
            </a:extLst>
          </p:cNvPr>
          <p:cNvPicPr>
            <a:picLocks noChangeAspect="1"/>
          </p:cNvPicPr>
          <p:nvPr/>
        </p:nvPicPr>
        <p:blipFill>
          <a:blip r:embed="rId2"/>
          <a:stretch>
            <a:fillRect/>
          </a:stretch>
        </p:blipFill>
        <p:spPr>
          <a:xfrm>
            <a:off x="9885946" y="67834"/>
            <a:ext cx="1637888" cy="660547"/>
          </a:xfrm>
          <a:prstGeom prst="rect">
            <a:avLst/>
          </a:prstGeom>
        </p:spPr>
      </p:pic>
      <p:sp>
        <p:nvSpPr>
          <p:cNvPr id="21" name="CuadroTexto 33">
            <a:extLst>
              <a:ext uri="{FF2B5EF4-FFF2-40B4-BE49-F238E27FC236}">
                <a16:creationId xmlns:a16="http://schemas.microsoft.com/office/drawing/2014/main" id="{DC85AC25-6F83-4890-9791-CF0D00F88C9B}"/>
              </a:ext>
            </a:extLst>
          </p:cNvPr>
          <p:cNvSpPr txBox="1">
            <a:spLocks noChangeArrowheads="1"/>
          </p:cNvSpPr>
          <p:nvPr/>
        </p:nvSpPr>
        <p:spPr bwMode="auto">
          <a:xfrm>
            <a:off x="2128241" y="1628440"/>
            <a:ext cx="3260725" cy="1400383"/>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ES" sz="1200" b="1" dirty="0">
                <a:solidFill>
                  <a:schemeClr val="tx1">
                    <a:lumMod val="65000"/>
                    <a:lumOff val="35000"/>
                  </a:schemeClr>
                </a:solidFill>
              </a:rPr>
              <a:t>Objetivo</a:t>
            </a:r>
            <a:r>
              <a:rPr lang="es-ES" sz="1300" b="1" dirty="0">
                <a:solidFill>
                  <a:schemeClr val="tx1">
                    <a:lumMod val="65000"/>
                    <a:lumOff val="35000"/>
                  </a:schemeClr>
                </a:solidFill>
              </a:rPr>
              <a:t>: </a:t>
            </a:r>
            <a:r>
              <a:rPr lang="es-ES" sz="1200" dirty="0">
                <a:solidFill>
                  <a:schemeClr val="tx1">
                    <a:lumMod val="65000"/>
                    <a:lumOff val="35000"/>
                  </a:schemeClr>
                </a:solidFill>
              </a:rPr>
              <a:t>Definir la hoja de ruta del plan de seguridad de la información de la Secretaría Distrital de la Mujer para la vigencia 2023, en el marco de las directrices del Modelo de Seguridad y Privacidad de la Información - MSPI definido por el Ministerio de Tecnologías de Información – MINTIC.</a:t>
            </a:r>
            <a:endParaRPr lang="es-ES" sz="1400" b="1" dirty="0">
              <a:solidFill>
                <a:schemeClr val="tx1">
                  <a:lumMod val="65000"/>
                  <a:lumOff val="35000"/>
                </a:schemeClr>
              </a:solidFill>
            </a:endParaRPr>
          </a:p>
        </p:txBody>
      </p:sp>
      <p:sp>
        <p:nvSpPr>
          <p:cNvPr id="28" name="CuadroTexto 33">
            <a:extLst>
              <a:ext uri="{FF2B5EF4-FFF2-40B4-BE49-F238E27FC236}">
                <a16:creationId xmlns:a16="http://schemas.microsoft.com/office/drawing/2014/main" id="{E17C7DF6-1276-4965-87EB-9BA5CAF63630}"/>
              </a:ext>
            </a:extLst>
          </p:cNvPr>
          <p:cNvSpPr txBox="1">
            <a:spLocks noChangeArrowheads="1"/>
          </p:cNvSpPr>
          <p:nvPr/>
        </p:nvSpPr>
        <p:spPr bwMode="auto">
          <a:xfrm>
            <a:off x="2154680" y="3147453"/>
            <a:ext cx="3260725" cy="3379387"/>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MX" sz="1200" b="1" dirty="0">
                <a:solidFill>
                  <a:schemeClr val="tx1">
                    <a:lumMod val="65000"/>
                    <a:lumOff val="35000"/>
                  </a:schemeClr>
                </a:solidFill>
              </a:rPr>
              <a:t>Objetivos Específicos: </a:t>
            </a:r>
          </a:p>
          <a:p>
            <a:pPr algn="just">
              <a:buNone/>
              <a:defRPr/>
            </a:pPr>
            <a:r>
              <a:rPr lang="es-MX" sz="1200" dirty="0">
                <a:solidFill>
                  <a:schemeClr val="tx1">
                    <a:lumMod val="65000"/>
                    <a:lumOff val="35000"/>
                  </a:schemeClr>
                </a:solidFill>
              </a:rPr>
              <a:t>•</a:t>
            </a:r>
            <a:r>
              <a:rPr lang="es-ES" sz="1200" dirty="0">
                <a:solidFill>
                  <a:schemeClr val="tx1">
                    <a:lumMod val="65000"/>
                    <a:lumOff val="35000"/>
                  </a:schemeClr>
                </a:solidFill>
              </a:rPr>
              <a:t> Proteger los activos de información de la Secretaría Distrital de la Mujer. </a:t>
            </a:r>
          </a:p>
          <a:p>
            <a:pPr algn="just">
              <a:buNone/>
              <a:defRPr/>
            </a:pPr>
            <a:r>
              <a:rPr lang="es-ES" sz="1200" dirty="0">
                <a:solidFill>
                  <a:schemeClr val="tx1">
                    <a:lumMod val="65000"/>
                    <a:lumOff val="35000"/>
                  </a:schemeClr>
                </a:solidFill>
              </a:rPr>
              <a:t>• Identificar los riesgos de seguridad de la información que puedan afectar la confidencialidad, integridad y disponibilidad de la información. </a:t>
            </a:r>
          </a:p>
          <a:p>
            <a:pPr algn="just">
              <a:buNone/>
              <a:defRPr/>
            </a:pPr>
            <a:r>
              <a:rPr lang="es-ES" sz="1200" dirty="0">
                <a:solidFill>
                  <a:schemeClr val="tx1">
                    <a:lumMod val="65000"/>
                    <a:lumOff val="35000"/>
                  </a:schemeClr>
                </a:solidFill>
              </a:rPr>
              <a:t>• Sensibilizar las servidoras y servidores públicos, así como a los contratistas de la Entidad, acerca del Modelo de Seguridad y Privacidad de la Información de la Secretaría Distrital de la Mujer, fortaleciendo así el nivel de conciencia de los mismos, frente a la necesidad de proteger los activos de información críticos de la Entidad.</a:t>
            </a:r>
          </a:p>
          <a:p>
            <a:pPr algn="just">
              <a:buNone/>
              <a:defRPr/>
            </a:pPr>
            <a:r>
              <a:rPr lang="es-ES" sz="1200" dirty="0">
                <a:solidFill>
                  <a:schemeClr val="tx1">
                    <a:lumMod val="65000"/>
                    <a:lumOff val="35000"/>
                  </a:schemeClr>
                </a:solidFill>
              </a:rPr>
              <a:t>• Monitorear el cumplimiento de los requisitos de seguridad de la información, mediante el uso de la herramienta de diagnóstico del MSPI. </a:t>
            </a:r>
          </a:p>
        </p:txBody>
      </p:sp>
      <p:sp>
        <p:nvSpPr>
          <p:cNvPr id="29" name="CuadroTexto 33">
            <a:extLst>
              <a:ext uri="{FF2B5EF4-FFF2-40B4-BE49-F238E27FC236}">
                <a16:creationId xmlns:a16="http://schemas.microsoft.com/office/drawing/2014/main" id="{21DE8D55-D3D3-461C-88FA-3B0E5D150C8A}"/>
              </a:ext>
            </a:extLst>
          </p:cNvPr>
          <p:cNvSpPr txBox="1">
            <a:spLocks noChangeArrowheads="1"/>
          </p:cNvSpPr>
          <p:nvPr/>
        </p:nvSpPr>
        <p:spPr bwMode="auto">
          <a:xfrm>
            <a:off x="6060960" y="1662188"/>
            <a:ext cx="3260725" cy="2123658"/>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ES" sz="1200" b="1" dirty="0">
                <a:solidFill>
                  <a:schemeClr val="tx1">
                    <a:lumMod val="65000"/>
                    <a:lumOff val="35000"/>
                  </a:schemeClr>
                </a:solidFill>
              </a:rPr>
              <a:t>Alcance: </a:t>
            </a:r>
            <a:r>
              <a:rPr lang="es-ES" sz="1200" dirty="0">
                <a:solidFill>
                  <a:schemeClr val="tx1">
                    <a:lumMod val="65000"/>
                    <a:lumOff val="35000"/>
                  </a:schemeClr>
                </a:solidFill>
              </a:rPr>
              <a:t>El plan de seguridad de la información aplica a todos los niveles de la entidad en razón del cumplimiento de sus funciones, así como a servidoras, servidores públicos y contratistas en Nivel Central, las CIOM, Casa Refugio, Casa de Todas, en los cuales se genere, acceda, almacene, se comparta y/o se procese información de la entidad, ya sea en medios físicos, electrónicos, haciendo uso de la infraestructura tecnológica, sistemas de información, o cualquier tipo de información que sea provista por la entidad.</a:t>
            </a:r>
            <a:endParaRPr lang="es-ES" sz="1400" b="1" dirty="0">
              <a:solidFill>
                <a:schemeClr val="tx1">
                  <a:lumMod val="65000"/>
                  <a:lumOff val="35000"/>
                </a:schemeClr>
              </a:solidFill>
            </a:endParaRPr>
          </a:p>
        </p:txBody>
      </p:sp>
      <p:sp>
        <p:nvSpPr>
          <p:cNvPr id="11" name="7 Rectángulo">
            <a:extLst>
              <a:ext uri="{FF2B5EF4-FFF2-40B4-BE49-F238E27FC236}">
                <a16:creationId xmlns:a16="http://schemas.microsoft.com/office/drawing/2014/main" id="{83EC4199-D9E8-4A64-A73D-2ECBE832078B}"/>
              </a:ext>
            </a:extLst>
          </p:cNvPr>
          <p:cNvSpPr/>
          <p:nvPr/>
        </p:nvSpPr>
        <p:spPr bwMode="auto">
          <a:xfrm>
            <a:off x="2870592" y="820159"/>
            <a:ext cx="6532732" cy="51565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914400" eaLnBrk="1" hangingPunct="1">
              <a:defRPr/>
            </a:pPr>
            <a:r>
              <a:rPr lang="es-CO" dirty="0">
                <a:solidFill>
                  <a:srgbClr val="9D76A8"/>
                </a:solidFill>
                <a:effectLst>
                  <a:outerShdw blurRad="38100" dist="38100" dir="2700000" algn="tl">
                    <a:srgbClr val="000000">
                      <a:alpha val="43137"/>
                    </a:srgbClr>
                  </a:outerShdw>
                </a:effectLst>
              </a:rPr>
              <a:t>Estructura Plan de seguridad de la información</a:t>
            </a:r>
          </a:p>
        </p:txBody>
      </p:sp>
      <p:pic>
        <p:nvPicPr>
          <p:cNvPr id="13" name="Picture 10" descr="http://print-3d.com.au/wp-content/uploads/2014/08/approved.png">
            <a:extLst>
              <a:ext uri="{FF2B5EF4-FFF2-40B4-BE49-F238E27FC236}">
                <a16:creationId xmlns:a16="http://schemas.microsoft.com/office/drawing/2014/main" id="{1DD900E6-1F5C-482F-BAC1-7AC17C35C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059" y="903348"/>
            <a:ext cx="340784" cy="3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entágono 4">
            <a:extLst>
              <a:ext uri="{FF2B5EF4-FFF2-40B4-BE49-F238E27FC236}">
                <a16:creationId xmlns:a16="http://schemas.microsoft.com/office/drawing/2014/main" id="{2FF61976-D070-45FF-92F5-D735EA45B2C9}"/>
              </a:ext>
            </a:extLst>
          </p:cNvPr>
          <p:cNvSpPr txBox="1"/>
          <p:nvPr/>
        </p:nvSpPr>
        <p:spPr bwMode="auto">
          <a:xfrm>
            <a:off x="257101" y="101233"/>
            <a:ext cx="8268882" cy="622826"/>
          </a:xfrm>
          <a:prstGeom prst="rect">
            <a:avLst/>
          </a:prstGeom>
        </p:spPr>
        <p:style>
          <a:lnRef idx="0">
            <a:scrgbClr r="0" g="0" b="0"/>
          </a:lnRef>
          <a:fillRef idx="0">
            <a:scrgbClr r="0" g="0" b="0"/>
          </a:fillRef>
          <a:effectRef idx="0">
            <a:scrgbClr r="0" g="0" b="0"/>
          </a:effectRef>
          <a:fontRef idx="minor">
            <a:schemeClr val="lt1"/>
          </a:fontRef>
        </p:style>
        <p:txBody>
          <a:bodyPr lIns="278702" tIns="76200" rIns="142240" bIns="76200" spcCol="1270" anchor="ctr"/>
          <a:lstStyle/>
          <a:p>
            <a:pPr defTabSz="889000">
              <a:lnSpc>
                <a:spcPct val="90000"/>
              </a:lnSpc>
              <a:spcAft>
                <a:spcPct val="35000"/>
              </a:spcAft>
              <a:defRPr/>
            </a:pPr>
            <a:r>
              <a:rPr lang="es-ES" sz="2400" dirty="0">
                <a:solidFill>
                  <a:srgbClr val="9D76A8"/>
                </a:solidFill>
                <a:effectLst>
                  <a:outerShdw blurRad="38100" dist="38100" dir="2700000" algn="tl">
                    <a:srgbClr val="000000">
                      <a:alpha val="43137"/>
                    </a:srgbClr>
                  </a:outerShdw>
                </a:effectLst>
              </a:rPr>
              <a:t>Plan de </a:t>
            </a:r>
            <a:r>
              <a:rPr lang="es-CO" sz="2400" dirty="0">
                <a:solidFill>
                  <a:srgbClr val="9D76A8"/>
                </a:solidFill>
                <a:effectLst>
                  <a:outerShdw blurRad="38100" dist="38100" dir="2700000" algn="tl">
                    <a:srgbClr val="000000">
                      <a:alpha val="43137"/>
                    </a:srgbClr>
                  </a:outerShdw>
                </a:effectLst>
              </a:rPr>
              <a:t>Seguridad de la información</a:t>
            </a:r>
            <a:endParaRPr lang="es-ES" sz="2400" dirty="0">
              <a:solidFill>
                <a:srgbClr val="9D76A8"/>
              </a:solidFill>
              <a:effectLst>
                <a:outerShdw blurRad="38100" dist="38100" dir="2700000" algn="tl">
                  <a:srgbClr val="000000">
                    <a:alpha val="43137"/>
                  </a:srgbClr>
                </a:outerShdw>
              </a:effectLst>
            </a:endParaRPr>
          </a:p>
        </p:txBody>
      </p:sp>
      <p:sp>
        <p:nvSpPr>
          <p:cNvPr id="16" name="CuadroTexto 33">
            <a:extLst>
              <a:ext uri="{FF2B5EF4-FFF2-40B4-BE49-F238E27FC236}">
                <a16:creationId xmlns:a16="http://schemas.microsoft.com/office/drawing/2014/main" id="{2CC9B499-CBAC-4F72-8985-5C3F63DCCB22}"/>
              </a:ext>
            </a:extLst>
          </p:cNvPr>
          <p:cNvSpPr txBox="1">
            <a:spLocks noChangeArrowheads="1"/>
          </p:cNvSpPr>
          <p:nvPr/>
        </p:nvSpPr>
        <p:spPr bwMode="auto">
          <a:xfrm>
            <a:off x="6060960" y="3940803"/>
            <a:ext cx="3260725" cy="1384995"/>
          </a:xfrm>
          <a:prstGeom prst="rect">
            <a:avLst/>
          </a:prstGeom>
          <a:solidFill>
            <a:schemeClr val="bg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None/>
              <a:defRPr/>
            </a:pPr>
            <a:r>
              <a:rPr lang="es-ES" sz="1200" b="1" dirty="0">
                <a:solidFill>
                  <a:schemeClr val="tx1">
                    <a:lumMod val="65000"/>
                    <a:lumOff val="35000"/>
                  </a:schemeClr>
                </a:solidFill>
              </a:rPr>
              <a:t>Metodología: </a:t>
            </a:r>
            <a:r>
              <a:rPr lang="es-ES" sz="1200" dirty="0">
                <a:solidFill>
                  <a:schemeClr val="tx1">
                    <a:lumMod val="65000"/>
                    <a:lumOff val="35000"/>
                  </a:schemeClr>
                </a:solidFill>
              </a:rPr>
              <a:t>La metodología de implementación del Plan de Seguridad de la Información de la Secretaría Distrital de la Mujer, está basada en la aplicación del ciclo PHVA (Planear, Hacer, Verificar, y Actuar), de acuerdo con las directrices del Modelo de Seguridad y Privacidad de la Información - MSPI, ISO 27001:2013.</a:t>
            </a:r>
            <a:endParaRPr lang="es-ES" sz="1400" b="1" dirty="0">
              <a:solidFill>
                <a:schemeClr val="tx1">
                  <a:lumMod val="65000"/>
                  <a:lumOff val="35000"/>
                </a:schemeClr>
              </a:solidFill>
            </a:endParaRPr>
          </a:p>
        </p:txBody>
      </p:sp>
      <p:sp>
        <p:nvSpPr>
          <p:cNvPr id="17" name="7 Rectángulo">
            <a:extLst>
              <a:ext uri="{FF2B5EF4-FFF2-40B4-BE49-F238E27FC236}">
                <a16:creationId xmlns:a16="http://schemas.microsoft.com/office/drawing/2014/main" id="{8D105948-3407-4B7A-9750-DBF1A57F6BAC}"/>
              </a:ext>
            </a:extLst>
          </p:cNvPr>
          <p:cNvSpPr/>
          <p:nvPr/>
        </p:nvSpPr>
        <p:spPr bwMode="auto">
          <a:xfrm>
            <a:off x="2863425" y="811233"/>
            <a:ext cx="6532732" cy="51565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914400" eaLnBrk="1" hangingPunct="1">
              <a:defRPr/>
            </a:pPr>
            <a:r>
              <a:rPr lang="es-CO" dirty="0">
                <a:solidFill>
                  <a:srgbClr val="9D76A8"/>
                </a:solidFill>
                <a:effectLst>
                  <a:outerShdw blurRad="38100" dist="38100" dir="2700000" algn="tl">
                    <a:srgbClr val="000000">
                      <a:alpha val="43137"/>
                    </a:srgbClr>
                  </a:outerShdw>
                </a:effectLst>
              </a:rPr>
              <a:t>Plan de seguridad de la información</a:t>
            </a:r>
          </a:p>
        </p:txBody>
      </p:sp>
      <p:pic>
        <p:nvPicPr>
          <p:cNvPr id="18" name="Picture 10" descr="http://print-3d.com.au/wp-content/uploads/2014/08/approved.png">
            <a:extLst>
              <a:ext uri="{FF2B5EF4-FFF2-40B4-BE49-F238E27FC236}">
                <a16:creationId xmlns:a16="http://schemas.microsoft.com/office/drawing/2014/main" id="{678A3AD4-127F-4056-B552-CA77BB361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92" y="894422"/>
            <a:ext cx="340784" cy="3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03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58933" y="-812800"/>
            <a:ext cx="184731" cy="369332"/>
          </a:xfrm>
          <a:prstGeom prst="rect">
            <a:avLst/>
          </a:prstGeom>
          <a:noFill/>
        </p:spPr>
        <p:txBody>
          <a:bodyPr wrap="none" rtlCol="0">
            <a:spAutoFit/>
          </a:bodyPr>
          <a:lstStyle/>
          <a:p>
            <a:endParaRPr lang="es-ES_tradnl" dirty="0"/>
          </a:p>
        </p:txBody>
      </p:sp>
      <p:sp>
        <p:nvSpPr>
          <p:cNvPr id="6" name="Rectangle 1">
            <a:extLst>
              <a:ext uri="{FF2B5EF4-FFF2-40B4-BE49-F238E27FC236}">
                <a16:creationId xmlns:a16="http://schemas.microsoft.com/office/drawing/2014/main" id="{60C37F43-C8B1-9E45-8B6B-3A27CFDF0B31}"/>
              </a:ext>
            </a:extLst>
          </p:cNvPr>
          <p:cNvSpPr>
            <a:spLocks noChangeArrowheads="1"/>
          </p:cNvSpPr>
          <p:nvPr/>
        </p:nvSpPr>
        <p:spPr bwMode="auto">
          <a:xfrm>
            <a:off x="931726" y="3555394"/>
            <a:ext cx="149440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a:ln>
                  <a:noFill/>
                </a:ln>
                <a:solidFill>
                  <a:srgbClr val="FFFFFF"/>
                </a:solidFill>
                <a:effectLst/>
                <a:latin typeface="Calibri" panose="020F0502020204030204" pitchFamily="34" charset="0"/>
              </a:rPr>
              <a:t> </a:t>
            </a: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12" name="Imagen 11">
            <a:extLst>
              <a:ext uri="{FF2B5EF4-FFF2-40B4-BE49-F238E27FC236}">
                <a16:creationId xmlns:a16="http://schemas.microsoft.com/office/drawing/2014/main" id="{BD8C106D-63AA-41A6-86A9-103DE97F3B2E}"/>
              </a:ext>
            </a:extLst>
          </p:cNvPr>
          <p:cNvPicPr>
            <a:picLocks noChangeAspect="1"/>
          </p:cNvPicPr>
          <p:nvPr/>
        </p:nvPicPr>
        <p:blipFill>
          <a:blip r:embed="rId2"/>
          <a:stretch>
            <a:fillRect/>
          </a:stretch>
        </p:blipFill>
        <p:spPr>
          <a:xfrm>
            <a:off x="9885946" y="67834"/>
            <a:ext cx="1637888" cy="660547"/>
          </a:xfrm>
          <a:prstGeom prst="rect">
            <a:avLst/>
          </a:prstGeom>
        </p:spPr>
      </p:pic>
      <p:graphicFrame>
        <p:nvGraphicFramePr>
          <p:cNvPr id="2" name="Tabla 4">
            <a:extLst>
              <a:ext uri="{FF2B5EF4-FFF2-40B4-BE49-F238E27FC236}">
                <a16:creationId xmlns:a16="http://schemas.microsoft.com/office/drawing/2014/main" id="{230A19A7-5F30-42F6-81B6-29506D1DB11A}"/>
              </a:ext>
            </a:extLst>
          </p:cNvPr>
          <p:cNvGraphicFramePr>
            <a:graphicFrameLocks noGrp="1"/>
          </p:cNvGraphicFramePr>
          <p:nvPr>
            <p:extLst>
              <p:ext uri="{D42A27DB-BD31-4B8C-83A1-F6EECF244321}">
                <p14:modId xmlns:p14="http://schemas.microsoft.com/office/powerpoint/2010/main" val="359343546"/>
              </p:ext>
            </p:extLst>
          </p:nvPr>
        </p:nvGraphicFramePr>
        <p:xfrm>
          <a:off x="1400579" y="1515101"/>
          <a:ext cx="9078445" cy="5041275"/>
        </p:xfrm>
        <a:graphic>
          <a:graphicData uri="http://schemas.openxmlformats.org/drawingml/2006/table">
            <a:tbl>
              <a:tblPr firstRow="1" bandRow="1">
                <a:tableStyleId>{5C22544A-7EE6-4342-B048-85BDC9FD1C3A}</a:tableStyleId>
              </a:tblPr>
              <a:tblGrid>
                <a:gridCol w="911024">
                  <a:extLst>
                    <a:ext uri="{9D8B030D-6E8A-4147-A177-3AD203B41FA5}">
                      <a16:colId xmlns:a16="http://schemas.microsoft.com/office/drawing/2014/main" val="2318584552"/>
                    </a:ext>
                  </a:extLst>
                </a:gridCol>
                <a:gridCol w="2547021">
                  <a:extLst>
                    <a:ext uri="{9D8B030D-6E8A-4147-A177-3AD203B41FA5}">
                      <a16:colId xmlns:a16="http://schemas.microsoft.com/office/drawing/2014/main" val="1544310836"/>
                    </a:ext>
                  </a:extLst>
                </a:gridCol>
                <a:gridCol w="1764977">
                  <a:extLst>
                    <a:ext uri="{9D8B030D-6E8A-4147-A177-3AD203B41FA5}">
                      <a16:colId xmlns:a16="http://schemas.microsoft.com/office/drawing/2014/main" val="621307384"/>
                    </a:ext>
                  </a:extLst>
                </a:gridCol>
                <a:gridCol w="1353824">
                  <a:extLst>
                    <a:ext uri="{9D8B030D-6E8A-4147-A177-3AD203B41FA5}">
                      <a16:colId xmlns:a16="http://schemas.microsoft.com/office/drawing/2014/main" val="1031140228"/>
                    </a:ext>
                  </a:extLst>
                </a:gridCol>
                <a:gridCol w="2501599">
                  <a:extLst>
                    <a:ext uri="{9D8B030D-6E8A-4147-A177-3AD203B41FA5}">
                      <a16:colId xmlns:a16="http://schemas.microsoft.com/office/drawing/2014/main" val="3018730591"/>
                    </a:ext>
                  </a:extLst>
                </a:gridCol>
              </a:tblGrid>
              <a:tr h="377835">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No.</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Actividades</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Producto</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Fecha Final </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tc>
                  <a:txBody>
                    <a:bodyPr/>
                    <a:lstStyle/>
                    <a:p>
                      <a:pPr marL="0" algn="ctr" defTabSz="914400" rtl="0" eaLnBrk="1" latinLnBrk="0" hangingPunct="1">
                        <a:spcAft>
                          <a:spcPts val="0"/>
                        </a:spcAft>
                      </a:pPr>
                      <a:r>
                        <a:rPr lang="es-MX"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Responsable</a:t>
                      </a:r>
                      <a:endParaRPr lang="es-CO" sz="12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rgbClr val="822C98"/>
                    </a:solidFill>
                  </a:tcPr>
                </a:tc>
                <a:extLst>
                  <a:ext uri="{0D108BD9-81ED-4DB2-BD59-A6C34878D82A}">
                    <a16:rowId xmlns:a16="http://schemas.microsoft.com/office/drawing/2014/main" val="3249202882"/>
                  </a:ext>
                </a:extLst>
              </a:tr>
              <a:tr h="337526">
                <a:tc>
                  <a:txBody>
                    <a:bodyPr/>
                    <a:lstStyle/>
                    <a:p>
                      <a:pPr marL="0" algn="ctr" defTabSz="914400" rtl="0" eaLnBrk="1" latinLnBrk="0" hangingPunct="1">
                        <a:spcAft>
                          <a:spcPts val="0"/>
                        </a:spcAft>
                      </a:pPr>
                      <a:r>
                        <a:rPr lang="es-CO" sz="1200" b="1" kern="1200" dirty="0">
                          <a:solidFill>
                            <a:schemeClr val="dk1"/>
                          </a:solidFill>
                          <a:effectLst/>
                          <a:latin typeface="+mn-lt"/>
                          <a:ea typeface="Times New Roman" panose="02020603050405020304" pitchFamily="18" charset="0"/>
                          <a:cs typeface="Arial" panose="020B0604020202020204" pitchFamily="34" charset="0"/>
                        </a:rPr>
                        <a:t>1</a:t>
                      </a:r>
                    </a:p>
                  </a:txBody>
                  <a:tcP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REVISIÓN Y ACTUALIZACIÓN AUTODIAGNÓSTICO MODELO DE SEGURIDAD Y PRIVACIDAD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Autodiagnóstico </a:t>
                      </a:r>
                      <a:r>
                        <a:rPr lang="es-ES" sz="1200" kern="1200" dirty="0" err="1">
                          <a:solidFill>
                            <a:schemeClr val="dk1"/>
                          </a:solidFill>
                          <a:effectLst/>
                          <a:latin typeface="+mn-lt"/>
                          <a:ea typeface="Times New Roman" panose="02020603050405020304" pitchFamily="18" charset="0"/>
                          <a:cs typeface="Arial" panose="020B0604020202020204" pitchFamily="34" charset="0"/>
                        </a:rPr>
                        <a:t>MSPI</a:t>
                      </a:r>
                      <a:r>
                        <a:rPr lang="es-ES" sz="1200" kern="1200" dirty="0">
                          <a:solidFill>
                            <a:schemeClr val="dk1"/>
                          </a:solidFill>
                          <a:effectLst/>
                          <a:latin typeface="+mn-lt"/>
                          <a:ea typeface="Times New Roman" panose="02020603050405020304" pitchFamily="18" charset="0"/>
                          <a:cs typeface="Arial" panose="020B0604020202020204" pitchFamily="34" charset="0"/>
                        </a:rPr>
                        <a:t> diligenciado y actualizado</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Noviembre</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83201513"/>
                  </a:ext>
                </a:extLst>
              </a:tr>
              <a:tr h="520013">
                <a:tc>
                  <a:txBody>
                    <a:bodyPr/>
                    <a:lstStyle/>
                    <a:p>
                      <a:pPr marL="0" algn="ctr" defTabSz="914400" rtl="0" eaLnBrk="1" latinLnBrk="0" hangingPunct="1">
                        <a:spcAft>
                          <a:spcPts val="0"/>
                        </a:spcAft>
                      </a:pPr>
                      <a:r>
                        <a:rPr lang="es-CO" sz="1200" b="1" kern="1200" dirty="0">
                          <a:solidFill>
                            <a:schemeClr val="dk1"/>
                          </a:solidFill>
                          <a:effectLst/>
                          <a:latin typeface="+mn-lt"/>
                          <a:ea typeface="Times New Roman" panose="02020603050405020304" pitchFamily="18" charset="0"/>
                          <a:cs typeface="Arial" panose="020B0604020202020204" pitchFamily="34" charset="0"/>
                        </a:rPr>
                        <a:t>2</a:t>
                      </a:r>
                    </a:p>
                  </a:txBody>
                  <a:tcP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REVISIÓN Y ACTUALIZACIÓN  MANUAL DE POLÍTICAS ESPECÍFICAS DE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Manual de Políticas Específicas de Seguridad de la Información</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CO" sz="1200" kern="1200" dirty="0">
                          <a:solidFill>
                            <a:schemeClr val="dk1"/>
                          </a:solidFill>
                          <a:effectLst/>
                          <a:latin typeface="+mn-lt"/>
                          <a:ea typeface="Times New Roman" panose="02020603050405020304" pitchFamily="18" charset="0"/>
                          <a:cs typeface="Arial" panose="020B0604020202020204" pitchFamily="34" charset="0"/>
                        </a:rPr>
                        <a:t>30 Mayo</a:t>
                      </a: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80929764"/>
                  </a:ext>
                </a:extLst>
              </a:tr>
              <a:tr h="520013">
                <a:tc>
                  <a:txBody>
                    <a:bodyPr/>
                    <a:lstStyle/>
                    <a:p>
                      <a:pPr marL="0" algn="ctr" defTabSz="914400" rtl="0" eaLnBrk="1" latinLnBrk="0" hangingPunct="1">
                        <a:spcAft>
                          <a:spcPts val="0"/>
                        </a:spcAft>
                      </a:pPr>
                      <a:r>
                        <a:rPr lang="es-CO" sz="1200" b="1" kern="1200" dirty="0">
                          <a:solidFill>
                            <a:schemeClr val="dk1"/>
                          </a:solidFill>
                          <a:effectLst/>
                          <a:latin typeface="+mn-lt"/>
                          <a:ea typeface="Times New Roman" panose="02020603050405020304" pitchFamily="18" charset="0"/>
                          <a:cs typeface="Arial" panose="020B0604020202020204" pitchFamily="34" charset="0"/>
                        </a:rPr>
                        <a:t>3</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1" kern="1200" dirty="0">
                          <a:solidFill>
                            <a:schemeClr val="dk1"/>
                          </a:solidFill>
                          <a:effectLst/>
                          <a:latin typeface="+mn-lt"/>
                          <a:ea typeface="Times New Roman" panose="02020603050405020304" pitchFamily="18" charset="0"/>
                          <a:cs typeface="Arial" panose="020B0604020202020204" pitchFamily="34" charset="0"/>
                        </a:rPr>
                        <a:t>ACTUALIZACIÓN Y APROBACION DE LA POLÍTICA DE PRIVACIDAD Y DATOS PERSONALES</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p>
                      <a:pPr marL="0" algn="just" defTabSz="914400" rtl="0" eaLnBrk="1" latinLnBrk="0" hangingPunct="1">
                        <a:spcAft>
                          <a:spcPts val="0"/>
                        </a:spcAft>
                      </a:pP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Política de Privacidad y Datos Personales</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Mayo</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Oficina Asesora de Planeación y Gestión Tecnológica</a:t>
                      </a:r>
                      <a:endParaRPr kumimoji="0" lang="es-CO"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39819591"/>
                  </a:ext>
                </a:extLst>
              </a:tr>
              <a:tr h="520013">
                <a:tc>
                  <a:txBody>
                    <a:bodyPr/>
                    <a:lstStyle/>
                    <a:p>
                      <a:pPr marL="0" algn="ctr" defTabSz="914400" rtl="0" eaLnBrk="1" latinLnBrk="0" hangingPunct="1">
                        <a:spcAft>
                          <a:spcPts val="0"/>
                        </a:spcAft>
                      </a:pPr>
                      <a:r>
                        <a:rPr lang="es-CO" sz="1200" b="1" kern="1200" dirty="0">
                          <a:solidFill>
                            <a:schemeClr val="dk1"/>
                          </a:solidFill>
                          <a:effectLst/>
                          <a:latin typeface="+mn-lt"/>
                          <a:ea typeface="Times New Roman" panose="02020603050405020304" pitchFamily="18" charset="0"/>
                          <a:cs typeface="Arial" panose="020B0604020202020204" pitchFamily="34" charset="0"/>
                        </a:rPr>
                        <a:t>4</a:t>
                      </a:r>
                    </a:p>
                  </a:txBody>
                  <a:tcP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REVISIÓN Y ACTUALIZACIÓN DE LA METODOLOGÍA DE ACTIVOS DE INFORMACIÓN</a:t>
                      </a:r>
                    </a:p>
                    <a:p>
                      <a:pPr marL="0" algn="just" defTabSz="914400" rtl="0" eaLnBrk="1" latinLnBrk="0" hangingPunct="1">
                        <a:spcAft>
                          <a:spcPts val="0"/>
                        </a:spcAft>
                      </a:pP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l"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Metodología de Activos de Información</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200" dirty="0">
                          <a:effectLst/>
                          <a:latin typeface="+mn-lt"/>
                          <a:ea typeface="Times New Roman" panose="02020603050405020304" pitchFamily="18" charset="0"/>
                          <a:cs typeface="Arial" panose="020B0604020202020204" pitchFamily="34" charset="0"/>
                        </a:rPr>
                        <a:t>30 Agosto</a:t>
                      </a:r>
                      <a:endParaRPr lang="es-CO" sz="12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200" dirty="0">
                          <a:effectLst/>
                          <a:latin typeface="+mn-lt"/>
                          <a:ea typeface="Times New Roman" panose="02020603050405020304" pitchFamily="18" charset="0"/>
                          <a:cs typeface="Arial" panose="020B0604020202020204" pitchFamily="34" charset="0"/>
                        </a:rPr>
                        <a:t>Oficina Asesora de Planeación – Gestión Tecnológica y Dirección de Gestión Administrativa y Financiera</a:t>
                      </a:r>
                      <a:endParaRPr lang="es-CO" sz="12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65487770"/>
                  </a:ext>
                </a:extLst>
              </a:tr>
              <a:tr h="520013">
                <a:tc>
                  <a:txBody>
                    <a:bodyPr/>
                    <a:lstStyle/>
                    <a:p>
                      <a:pPr algn="ctr">
                        <a:spcAft>
                          <a:spcPts val="0"/>
                        </a:spcAft>
                      </a:pPr>
                      <a:r>
                        <a:rPr lang="es-ES" sz="1200" b="1" dirty="0">
                          <a:effectLst/>
                          <a:latin typeface="+mn-lt"/>
                          <a:ea typeface="Times New Roman" panose="02020603050405020304" pitchFamily="18" charset="0"/>
                          <a:cs typeface="Arial" panose="020B0604020202020204" pitchFamily="34" charset="0"/>
                        </a:rPr>
                        <a:t>5</a:t>
                      </a:r>
                      <a:endParaRPr lang="es-CO" sz="1200" b="1"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REVISIÓN Y ACTUALIZACIÓN DE LOS RIESGOS DE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Metodología de riesgos de seguridad de la información</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Abril</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y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13164936"/>
                  </a:ext>
                </a:extLst>
              </a:tr>
              <a:tr h="520013">
                <a:tc>
                  <a:txBody>
                    <a:bodyPr/>
                    <a:lstStyle/>
                    <a:p>
                      <a:pPr algn="ctr">
                        <a:spcAft>
                          <a:spcPts val="0"/>
                        </a:spcAft>
                      </a:pPr>
                      <a:r>
                        <a:rPr lang="es-CO" sz="1200" b="1" dirty="0">
                          <a:effectLst/>
                          <a:latin typeface="+mn-lt"/>
                          <a:ea typeface="Times New Roman" panose="02020603050405020304" pitchFamily="18" charset="0"/>
                          <a:cs typeface="Arial" panose="020B0604020202020204" pitchFamily="34" charset="0"/>
                        </a:rPr>
                        <a:t>6</a:t>
                      </a:r>
                    </a:p>
                  </a:txBody>
                  <a:tcPr marL="68580" marR="68580" marT="0" marB="0" anchor="ctr"/>
                </a:tc>
                <a:tc>
                  <a:txBody>
                    <a:bodyPr/>
                    <a:lstStyle/>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ACTUALIZACIÓN DEL</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p>
                      <a:pPr marL="0" algn="just" defTabSz="914400" rtl="0" eaLnBrk="1" latinLnBrk="0" hangingPunct="1">
                        <a:spcAft>
                          <a:spcPts val="0"/>
                        </a:spcAft>
                      </a:pPr>
                      <a:r>
                        <a:rPr lang="es-ES" sz="1200" b="1" kern="1200" dirty="0">
                          <a:solidFill>
                            <a:schemeClr val="dk1"/>
                          </a:solidFill>
                          <a:effectLst/>
                          <a:latin typeface="+mn-lt"/>
                          <a:ea typeface="Times New Roman" panose="02020603050405020304" pitchFamily="18" charset="0"/>
                          <a:cs typeface="Arial" panose="020B0604020202020204" pitchFamily="34" charset="0"/>
                        </a:rPr>
                        <a:t>PLAN DE SENSIBILIZACIÓN EN SEGURIDAD DE LA INFORMACIÓN</a:t>
                      </a:r>
                      <a:endParaRPr lang="es-CO" sz="1200" b="1"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Plan de sensibilización en seguridad de la información</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30 Mayo</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Times New Roman" panose="02020603050405020304" pitchFamily="18" charset="0"/>
                          <a:cs typeface="Arial" panose="020B0604020202020204" pitchFamily="34" charset="0"/>
                        </a:rPr>
                        <a:t>Oficina Asesora de Planeación – Gestión Tecnológica</a:t>
                      </a:r>
                      <a:endParaRPr lang="es-CO" sz="12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03519989"/>
                  </a:ext>
                </a:extLst>
              </a:tr>
              <a:tr h="520013">
                <a:tc>
                  <a:txBody>
                    <a:bodyPr/>
                    <a:lstStyle/>
                    <a:p>
                      <a:pPr algn="ctr">
                        <a:spcAft>
                          <a:spcPts val="0"/>
                        </a:spcAft>
                      </a:pPr>
                      <a:r>
                        <a:rPr lang="es-CO" sz="1200" b="1" dirty="0">
                          <a:effectLst/>
                          <a:latin typeface="+mn-lt"/>
                          <a:ea typeface="Times New Roman" panose="02020603050405020304" pitchFamily="18" charset="0"/>
                          <a:cs typeface="Arial" panose="020B0604020202020204" pitchFamily="34" charset="0"/>
                        </a:rPr>
                        <a:t>7</a:t>
                      </a:r>
                    </a:p>
                  </a:txBody>
                  <a:tcPr marL="68580" marR="68580" marT="0" marB="0" anchor="ctr"/>
                </a:tc>
                <a:tc>
                  <a:txBody>
                    <a:bodyPr/>
                    <a:lstStyle/>
                    <a:p>
                      <a:pPr marL="0" algn="just" defTabSz="914400" rtl="0" eaLnBrk="1" latinLnBrk="0" hangingPunct="1">
                        <a:spcAft>
                          <a:spcPts val="0"/>
                        </a:spcAft>
                      </a:pPr>
                      <a:r>
                        <a:rPr lang="es-ES" sz="1200" b="1" kern="1200" dirty="0">
                          <a:solidFill>
                            <a:schemeClr val="dk1"/>
                          </a:solidFill>
                          <a:effectLst/>
                          <a:latin typeface="+mn-lt"/>
                          <a:ea typeface="+mn-ea"/>
                          <a:cs typeface="Arial" panose="020B0604020202020204" pitchFamily="34" charset="0"/>
                        </a:rPr>
                        <a:t>REPORTAR LAS EVIDENCIAS CORRESPONDIENTES A LA POLÍTICA DE SEGURIDAD DIGITAL SOLICITADAS POR FURAG</a:t>
                      </a:r>
                      <a:endParaRPr lang="es-CO" sz="1200" b="1" kern="1200" dirty="0">
                        <a:solidFill>
                          <a:schemeClr val="dk1"/>
                        </a:solidFill>
                        <a:effectLst/>
                        <a:latin typeface="+mn-lt"/>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mn-ea"/>
                          <a:cs typeface="Arial" panose="020B0604020202020204" pitchFamily="34" charset="0"/>
                        </a:rPr>
                        <a:t>Evidencias correspondientes a la política de seguridad digital</a:t>
                      </a:r>
                      <a:endParaRPr lang="es-CO" sz="1200" kern="1200" dirty="0">
                        <a:solidFill>
                          <a:schemeClr val="dk1"/>
                        </a:solidFill>
                        <a:effectLst/>
                        <a:latin typeface="+mn-lt"/>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mn-ea"/>
                          <a:cs typeface="Arial" panose="020B0604020202020204" pitchFamily="34" charset="0"/>
                        </a:rPr>
                        <a:t>30 Marzo</a:t>
                      </a:r>
                      <a:endParaRPr lang="es-CO" sz="1200" kern="1200" dirty="0">
                        <a:solidFill>
                          <a:schemeClr val="dk1"/>
                        </a:solidFill>
                        <a:effectLst/>
                        <a:latin typeface="+mn-lt"/>
                        <a:ea typeface="+mn-ea"/>
                        <a:cs typeface="Arial" panose="020B0604020202020204" pitchFamily="34" charset="0"/>
                      </a:endParaRPr>
                    </a:p>
                  </a:txBody>
                  <a:tcPr marL="68580" marR="68580" marT="0" marB="0"/>
                </a:tc>
                <a:tc>
                  <a:txBody>
                    <a:bodyPr/>
                    <a:lstStyle/>
                    <a:p>
                      <a:pPr marL="0" algn="just" defTabSz="914400" rtl="0" eaLnBrk="1" latinLnBrk="0" hangingPunct="1">
                        <a:spcAft>
                          <a:spcPts val="0"/>
                        </a:spcAft>
                      </a:pPr>
                      <a:r>
                        <a:rPr lang="es-ES" sz="1200" kern="1200" dirty="0">
                          <a:solidFill>
                            <a:schemeClr val="dk1"/>
                          </a:solidFill>
                          <a:effectLst/>
                          <a:latin typeface="+mn-lt"/>
                          <a:ea typeface="+mn-ea"/>
                          <a:cs typeface="Arial" panose="020B0604020202020204" pitchFamily="34" charset="0"/>
                        </a:rPr>
                        <a:t>Oficina Asesora de Planeación – Gestión Tecnológica </a:t>
                      </a:r>
                      <a:endParaRPr lang="es-CO" sz="1200" kern="1200" dirty="0">
                        <a:solidFill>
                          <a:schemeClr val="dk1"/>
                        </a:solidFill>
                        <a:effectLst/>
                        <a:latin typeface="+mn-lt"/>
                        <a:ea typeface="+mn-ea"/>
                        <a:cs typeface="Arial" panose="020B0604020202020204" pitchFamily="34" charset="0"/>
                      </a:endParaRPr>
                    </a:p>
                  </a:txBody>
                  <a:tcPr marL="68580" marR="68580" marT="0" marB="0"/>
                </a:tc>
                <a:extLst>
                  <a:ext uri="{0D108BD9-81ED-4DB2-BD59-A6C34878D82A}">
                    <a16:rowId xmlns:a16="http://schemas.microsoft.com/office/drawing/2014/main" val="2792160916"/>
                  </a:ext>
                </a:extLst>
              </a:tr>
            </a:tbl>
          </a:graphicData>
        </a:graphic>
      </p:graphicFrame>
      <p:sp>
        <p:nvSpPr>
          <p:cNvPr id="18" name="Pentágono 4">
            <a:extLst>
              <a:ext uri="{FF2B5EF4-FFF2-40B4-BE49-F238E27FC236}">
                <a16:creationId xmlns:a16="http://schemas.microsoft.com/office/drawing/2014/main" id="{7BCC73C9-9C7D-4B69-988C-1BE3A44CBA1E}"/>
              </a:ext>
            </a:extLst>
          </p:cNvPr>
          <p:cNvSpPr txBox="1"/>
          <p:nvPr/>
        </p:nvSpPr>
        <p:spPr bwMode="auto">
          <a:xfrm>
            <a:off x="257101" y="101233"/>
            <a:ext cx="8268882" cy="622826"/>
          </a:xfrm>
          <a:prstGeom prst="rect">
            <a:avLst/>
          </a:prstGeom>
        </p:spPr>
        <p:style>
          <a:lnRef idx="0">
            <a:scrgbClr r="0" g="0" b="0"/>
          </a:lnRef>
          <a:fillRef idx="0">
            <a:scrgbClr r="0" g="0" b="0"/>
          </a:fillRef>
          <a:effectRef idx="0">
            <a:scrgbClr r="0" g="0" b="0"/>
          </a:effectRef>
          <a:fontRef idx="minor">
            <a:schemeClr val="lt1"/>
          </a:fontRef>
        </p:style>
        <p:txBody>
          <a:bodyPr lIns="278702" tIns="76200" rIns="142240" bIns="76200" spcCol="1270" anchor="ctr"/>
          <a:lstStyle/>
          <a:p>
            <a:pPr defTabSz="889000">
              <a:lnSpc>
                <a:spcPct val="90000"/>
              </a:lnSpc>
              <a:spcAft>
                <a:spcPct val="35000"/>
              </a:spcAft>
              <a:defRPr/>
            </a:pPr>
            <a:r>
              <a:rPr lang="es-ES" sz="2400" dirty="0">
                <a:solidFill>
                  <a:srgbClr val="9D76A8"/>
                </a:solidFill>
                <a:effectLst>
                  <a:outerShdw blurRad="38100" dist="38100" dir="2700000" algn="tl">
                    <a:srgbClr val="000000">
                      <a:alpha val="43137"/>
                    </a:srgbClr>
                  </a:outerShdw>
                </a:effectLst>
              </a:rPr>
              <a:t>Plan de </a:t>
            </a:r>
            <a:r>
              <a:rPr lang="es-CO" sz="2400" dirty="0">
                <a:solidFill>
                  <a:srgbClr val="9D76A8"/>
                </a:solidFill>
                <a:effectLst>
                  <a:outerShdw blurRad="38100" dist="38100" dir="2700000" algn="tl">
                    <a:srgbClr val="000000">
                      <a:alpha val="43137"/>
                    </a:srgbClr>
                  </a:outerShdw>
                </a:effectLst>
              </a:rPr>
              <a:t>Seguridad de la información</a:t>
            </a:r>
            <a:endParaRPr lang="es-ES" sz="2400" dirty="0">
              <a:solidFill>
                <a:srgbClr val="9D76A8"/>
              </a:solidFill>
              <a:effectLst>
                <a:outerShdw blurRad="38100" dist="38100" dir="2700000" algn="tl">
                  <a:srgbClr val="000000">
                    <a:alpha val="43137"/>
                  </a:srgbClr>
                </a:outerShdw>
              </a:effectLst>
            </a:endParaRPr>
          </a:p>
        </p:txBody>
      </p:sp>
      <p:sp>
        <p:nvSpPr>
          <p:cNvPr id="19" name="7 Rectángulo">
            <a:extLst>
              <a:ext uri="{FF2B5EF4-FFF2-40B4-BE49-F238E27FC236}">
                <a16:creationId xmlns:a16="http://schemas.microsoft.com/office/drawing/2014/main" id="{D2F3B16E-2E3E-4403-8057-F2EF086CA95F}"/>
              </a:ext>
            </a:extLst>
          </p:cNvPr>
          <p:cNvSpPr/>
          <p:nvPr/>
        </p:nvSpPr>
        <p:spPr bwMode="auto">
          <a:xfrm>
            <a:off x="2863425" y="811233"/>
            <a:ext cx="6532732" cy="515651"/>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914400" eaLnBrk="1" hangingPunct="1">
              <a:defRPr/>
            </a:pPr>
            <a:r>
              <a:rPr lang="es-CO" dirty="0">
                <a:solidFill>
                  <a:srgbClr val="9D76A8"/>
                </a:solidFill>
                <a:effectLst>
                  <a:outerShdw blurRad="38100" dist="38100" dir="2700000" algn="tl">
                    <a:srgbClr val="000000">
                      <a:alpha val="43137"/>
                    </a:srgbClr>
                  </a:outerShdw>
                </a:effectLst>
              </a:rPr>
              <a:t>Plan de seguridad de la información</a:t>
            </a:r>
          </a:p>
        </p:txBody>
      </p:sp>
      <p:pic>
        <p:nvPicPr>
          <p:cNvPr id="20" name="Picture 10" descr="http://print-3d.com.au/wp-content/uploads/2014/08/approved.png">
            <a:extLst>
              <a:ext uri="{FF2B5EF4-FFF2-40B4-BE49-F238E27FC236}">
                <a16:creationId xmlns:a16="http://schemas.microsoft.com/office/drawing/2014/main" id="{73146DDF-435D-4E9E-888A-0D5719B29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92" y="894422"/>
            <a:ext cx="340784" cy="3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95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9889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18067</TotalTime>
  <Words>587</Words>
  <Application>Microsoft Office PowerPoint</Application>
  <PresentationFormat>Panorámica</PresentationFormat>
  <Paragraphs>56</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Monica Libia De la Cruz Villota</cp:lastModifiedBy>
  <cp:revision>218</cp:revision>
  <dcterms:created xsi:type="dcterms:W3CDTF">2020-06-08T15:19:42Z</dcterms:created>
  <dcterms:modified xsi:type="dcterms:W3CDTF">2023-01-30T21:59:55Z</dcterms:modified>
</cp:coreProperties>
</file>